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828800"/>
            <a:ext cx="9418320" cy="3200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E11D48"/>
                </a:solidFill>
              </a:defRPr>
            </a:pPr>
            <a:r>
              <a:t>T.C. SAĞLIK BAKANLIĞI</a:t>
            </a:r>
          </a:p>
          <a:p>
            <a:pPr algn="ctr">
              <a:defRPr sz="4400" b="1">
                <a:solidFill>
                  <a:srgbClr val="0284C7"/>
                </a:solidFill>
              </a:defRPr>
            </a:pPr>
            <a:r>
              <a:t>AKILCI İLAÇ KULLANIMI</a:t>
            </a:r>
          </a:p>
          <a:p>
            <a:pPr algn="ctr">
              <a:defRPr sz="2200">
                <a:solidFill>
                  <a:srgbClr val="475569"/>
                </a:solidFill>
              </a:defRPr>
            </a:pPr>
            <a:r>
              <a:t>Kozlu Merkez Aile Sağlığı Merkezi Halk Bilgilendirme Sunumu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D9488"/>
                </a:solidFill>
              </a:defRPr>
            </a:pPr>
            <a:r>
              <a:t>T.C. SAĞLIK BAKANLIĞI • KOZLU MERKEZ AİLE SAĞLIĞI MERKEZİ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6984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Akılcı İlaç Kullanımı Nedir?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334155"/>
                </a:solidFill>
              </a:defRPr>
            </a:pPr>
            <a:r>
              <a:t>Dünya Sağlık Örgütü'nün (DSÖ) tanımına göre Akılcı İlaç Kullanımı:</a:t>
            </a:r>
          </a:p>
          <a:p>
            <a:pPr>
              <a:defRPr sz="2000">
                <a:solidFill>
                  <a:srgbClr val="334155"/>
                </a:solidFill>
              </a:defRPr>
            </a:pPr>
            <a:r>
              <a:t>• Kişilerin klinik bulgularına ve bireysel özelliklerine göre UYGUN ilacı,</a:t>
            </a:r>
          </a:p>
          <a:p>
            <a:pPr>
              <a:defRPr sz="2000">
                <a:solidFill>
                  <a:srgbClr val="334155"/>
                </a:solidFill>
              </a:defRPr>
            </a:pPr>
            <a:r>
              <a:t>• UYGUN sürede,</a:t>
            </a:r>
          </a:p>
          <a:p>
            <a:pPr>
              <a:defRPr sz="2000">
                <a:solidFill>
                  <a:srgbClr val="334155"/>
                </a:solidFill>
              </a:defRPr>
            </a:pPr>
            <a:r>
              <a:t>• UYGUN dozda,</a:t>
            </a:r>
          </a:p>
          <a:p>
            <a:pPr>
              <a:defRPr sz="2000">
                <a:solidFill>
                  <a:srgbClr val="334155"/>
                </a:solidFill>
              </a:defRPr>
            </a:pPr>
            <a:r>
              <a:t>• Kendisi ve toplum için EN DÜŞÜK MALİYETLE sağlayabilmesidir.</a:t>
            </a:r>
          </a:p>
          <a:p>
            <a:pPr>
              <a:defRPr sz="2000">
                <a:solidFill>
                  <a:srgbClr val="334155"/>
                </a:solidFill>
              </a:defRPr>
            </a:pPr>
          </a:p>
          <a:p>
            <a:pPr>
              <a:defRPr sz="2000">
                <a:solidFill>
                  <a:srgbClr val="334155"/>
                </a:solidFill>
              </a:defRPr>
            </a:pPr>
            <a:r>
              <a:t>Akılcı ilaç kullanımı bir davranış biçimidir ve hekim, eczacı, hemşire ve hastanın ortak sorumluluğundadır.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D9488"/>
                </a:solidFill>
              </a:defRPr>
            </a:pPr>
            <a:r>
              <a:t>T.C. SAĞLIK BAKANLIĞI • KOZLU MERKEZ AİLE SAĞLIĞI MERKEZİ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6984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Antibiyotik Kullanımında Bilinen Doğrular ve Yanlışlar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900" b="1">
                <a:solidFill>
                  <a:srgbClr val="E11D48"/>
                </a:solidFill>
              </a:defRPr>
            </a:pPr>
            <a:r>
              <a:t>❌ YANLIŞ: Antibiyotikler grip, nezle ve soğuk algınlığını iyileştirir.</a:t>
            </a:r>
          </a:p>
          <a:p>
            <a:pPr>
              <a:defRPr sz="1900" b="1">
                <a:solidFill>
                  <a:srgbClr val="16A34A"/>
                </a:solidFill>
              </a:defRPr>
            </a:pPr>
            <a:r>
              <a:t>✅ DOĞRU: Grip ve nezle virüs kaynaklıdır, antibiyotikler virüslere ASLA etki etmez.</a:t>
            </a:r>
          </a:p>
          <a:p>
            <a:pPr>
              <a:defRPr sz="1900">
                <a:solidFill>
                  <a:srgbClr val="334155"/>
                </a:solidFill>
              </a:defRPr>
            </a:pPr>
          </a:p>
          <a:p>
            <a:pPr>
              <a:defRPr sz="1900" b="1">
                <a:solidFill>
                  <a:srgbClr val="E11D48"/>
                </a:solidFill>
              </a:defRPr>
            </a:pPr>
            <a:r>
              <a:t>❌ YANLIŞ: Kendimi iyi hissedince antibiyotik kullanımını kesebilirim.</a:t>
            </a:r>
          </a:p>
          <a:p>
            <a:pPr>
              <a:defRPr sz="1900" b="1">
                <a:solidFill>
                  <a:srgbClr val="16A34A"/>
                </a:solidFill>
              </a:defRPr>
            </a:pPr>
            <a:r>
              <a:t>✅ DOĞRU: İlaç hekimin belirttiği süre boyunca eksiksiz kullanılmalıdır, erken bırakıldığında bakteriler direnç kazanır.</a:t>
            </a:r>
          </a:p>
          <a:p>
            <a:pPr>
              <a:defRPr sz="1900">
                <a:solidFill>
                  <a:srgbClr val="334155"/>
                </a:solidFill>
              </a:defRPr>
            </a:pPr>
          </a:p>
          <a:p>
            <a:pPr>
              <a:defRPr sz="1900" b="1">
                <a:solidFill>
                  <a:srgbClr val="E11D48"/>
                </a:solidFill>
              </a:defRPr>
            </a:pPr>
            <a:r>
              <a:t>❌ YANLIŞ: Komşuma iyi gelen antibiyotiği ben de içebilirim.</a:t>
            </a:r>
          </a:p>
          <a:p>
            <a:pPr>
              <a:defRPr sz="1900" b="1">
                <a:solidFill>
                  <a:srgbClr val="16A34A"/>
                </a:solidFill>
              </a:defRPr>
            </a:pPr>
            <a:r>
              <a:t>✅ DOĞRU: İlaçlar kişiye özeldir. Hekim muayenesi ve reçetesi olmadan asla ilaç kullanılmamalıdır.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D9488"/>
                </a:solidFill>
              </a:defRPr>
            </a:pPr>
            <a:r>
              <a:t>T.C. SAĞLIK BAKANLIĞI • KOZLU MERKEZ AİLE SAĞLIĞI MERKEZİ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6984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İlaç Kullanırken Dikkat Edilmesi Gereken Temel Kurallar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1800">
                <a:solidFill>
                  <a:srgbClr val="334155"/>
                </a:solidFill>
              </a:defRPr>
            </a:pPr>
            <a:r>
              <a:t>1. Hekiminizin önerdiği doz ve zaman aralıklarına (sabah, öğle, akşam, aç/tok) mutlaka uyunuz.</a:t>
            </a:r>
          </a:p>
          <a:p>
            <a:pPr>
              <a:defRPr sz="1800">
                <a:solidFill>
                  <a:srgbClr val="334155"/>
                </a:solidFill>
              </a:defRPr>
            </a:pPr>
            <a:r>
              <a:t>2. İlaçlarınızı oda sıcaklığında (özel saklama koşulu yoksa 25°C altında), nemden ve ışıktan uzak tutunuz.</a:t>
            </a:r>
          </a:p>
          <a:p>
            <a:pPr>
              <a:defRPr sz="1800">
                <a:solidFill>
                  <a:srgbClr val="334155"/>
                </a:solidFill>
              </a:defRPr>
            </a:pPr>
            <a:r>
              <a:t>3. Buzdolabında saklanması gereken ilaçları dondurucuya (buzluğa) ASLA koymayınız.</a:t>
            </a:r>
          </a:p>
          <a:p>
            <a:pPr>
              <a:defRPr sz="1800">
                <a:solidFill>
                  <a:srgbClr val="334155"/>
                </a:solidFill>
              </a:defRPr>
            </a:pPr>
            <a:r>
              <a:t>4. İlaçları kesinlikle çocukların göremeyeceği ve ulaşamayacağı kilitli alanlarda saklayınız.</a:t>
            </a:r>
          </a:p>
          <a:p>
            <a:pPr>
              <a:defRPr sz="1800">
                <a:solidFill>
                  <a:srgbClr val="334155"/>
                </a:solidFill>
              </a:defRPr>
            </a:pPr>
            <a:r>
              <a:t>5. Son kullanma tarihi geçmiş ilaçları kesinlikle kullanmayınız ve en yakın eczaneye atık olarak teslim ediniz.</a:t>
            </a:r>
          </a:p>
          <a:p>
            <a:pPr>
              <a:defRPr sz="1800">
                <a:solidFill>
                  <a:srgbClr val="334155"/>
                </a:solidFill>
              </a:defRPr>
            </a:pPr>
            <a:r>
              <a:t>6. Hamilelik ve emzirme döneminde hekiminize danışmadan hiçbir vitamin ve takviye dahi almayınız.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D9488"/>
                </a:solidFill>
              </a:defRPr>
            </a:pPr>
            <a:r>
              <a:t>T.C. SAĞLIK BAKANLIĞI • KOZLU MERKEZ AİLE SAĞLIĞI MERKEZİ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6984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Kozlu Merkez Aile Sağlığı Merkezi Yanınızda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defRPr sz="2000">
                <a:solidFill>
                  <a:srgbClr val="0F172A"/>
                </a:solidFill>
              </a:defRPr>
            </a:pPr>
            <a:r>
              <a:t>Sağlığınız ve ilaç tedavilerinizle ilgili her türlü sorunuzda aile hekiminize danışabilirsiniz.</a:t>
            </a:r>
          </a:p>
          <a:p>
            <a:pPr>
              <a:defRPr sz="2000">
                <a:solidFill>
                  <a:srgbClr val="0F172A"/>
                </a:solidFill>
              </a:defRPr>
            </a:pPr>
          </a:p>
          <a:p>
            <a:pPr>
              <a:defRPr sz="2000">
                <a:solidFill>
                  <a:srgbClr val="0F172A"/>
                </a:solidFill>
              </a:defRPr>
            </a:pPr>
            <a:r>
              <a:t>📍 Adres: Güney Mah. Hürriyet Cad. No:1 Kozlu / ZONGULDAK</a:t>
            </a:r>
          </a:p>
          <a:p>
            <a:pPr>
              <a:defRPr sz="2000">
                <a:solidFill>
                  <a:srgbClr val="0F172A"/>
                </a:solidFill>
              </a:defRPr>
            </a:pPr>
            <a:r>
              <a:t>📞 İletişim: +90 (372) 220 02 02</a:t>
            </a:r>
          </a:p>
          <a:p>
            <a:pPr>
              <a:defRPr sz="2000">
                <a:solidFill>
                  <a:srgbClr val="0F172A"/>
                </a:solidFill>
              </a:defRPr>
            </a:pPr>
            <a:r>
              <a:t>🌐 Web: www.kozluasm.gov.tr</a:t>
            </a:r>
          </a:p>
          <a:p>
            <a:pPr>
              <a:defRPr sz="2000">
                <a:solidFill>
                  <a:srgbClr val="0F172A"/>
                </a:solidFill>
              </a:defRPr>
            </a:pPr>
            <a:r>
              <a:t>🗓️ MHRS Randevu: www.mhrs.gov.tr veya ALO 182</a:t>
            </a:r>
          </a:p>
          <a:p>
            <a:pPr>
              <a:defRPr sz="2000">
                <a:solidFill>
                  <a:srgbClr val="0F172A"/>
                </a:solidFill>
              </a:defRPr>
            </a:pPr>
          </a:p>
          <a:p>
            <a:pPr>
              <a:defRPr sz="2000">
                <a:solidFill>
                  <a:srgbClr val="0F172A"/>
                </a:solidFill>
              </a:defRPr>
            </a:pPr>
            <a:r>
              <a:t>T.C. SAĞLIK BAKANLIĞI • "Sağlıklı ve Mutlu Günler Dileriz"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